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exen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1dcb3d2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1dcb3d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1dcb3d2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1dcb3d2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1dcb3d2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1dcb3d2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dcb3d28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dcb3d28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1dcb3d28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1dcb3d2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1dcb3d28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1dcb3d28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3" Type="http://schemas.openxmlformats.org/officeDocument/2006/relationships/image" Target="../media/image1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8787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20250729_1508_Cycliste à Chicago_remix_01k1b4h256efab79mvahg48cc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776" y="1186950"/>
            <a:ext cx="5122149" cy="341475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/>
        </p:nvSpPr>
        <p:spPr>
          <a:xfrm>
            <a:off x="2574900" y="276325"/>
            <a:ext cx="4257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Data Analysis</a:t>
            </a:r>
            <a:endParaRPr b="1" sz="4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87000" y="2085025"/>
            <a:ext cx="2342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DD5F9E"/>
                </a:solidFill>
                <a:latin typeface="Lexend"/>
                <a:ea typeface="Lexend"/>
                <a:cs typeface="Lexend"/>
                <a:sym typeface="Lexend"/>
              </a:rPr>
              <a:t>✶ ✶ ✶ ✶</a:t>
            </a:r>
            <a:endParaRPr sz="1200">
              <a:solidFill>
                <a:srgbClr val="DD5F9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8787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Contexte &amp; Problématique</a:t>
            </a:r>
            <a:endParaRPr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973500" y="1387925"/>
            <a:ext cx="7197000" cy="31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8787"/>
                </a:solidFill>
              </a:rPr>
              <a:t>Cyclistic</a:t>
            </a:r>
            <a:r>
              <a:rPr lang="fr" sz="1400">
                <a:solidFill>
                  <a:srgbClr val="008787"/>
                </a:solidFill>
              </a:rPr>
              <a:t> est une entreprise de partage de vélos . Elle</a:t>
            </a:r>
            <a:r>
              <a:rPr b="1" lang="fr" sz="1400">
                <a:solidFill>
                  <a:srgbClr val="008787"/>
                </a:solidFill>
              </a:rPr>
              <a:t> </a:t>
            </a:r>
            <a:r>
              <a:rPr lang="fr" sz="1400">
                <a:solidFill>
                  <a:srgbClr val="008787"/>
                </a:solidFill>
              </a:rPr>
              <a:t>souhaite augmenter le nombre d’abonnements annuels.</a:t>
            </a:r>
            <a:endParaRPr sz="1400">
              <a:solidFill>
                <a:srgbClr val="0087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fr" sz="1400">
                <a:solidFill>
                  <a:srgbClr val="008787"/>
                </a:solidFill>
              </a:rPr>
            </a:br>
            <a:r>
              <a:rPr lang="fr" sz="1400">
                <a:solidFill>
                  <a:srgbClr val="008787"/>
                </a:solidFill>
              </a:rPr>
              <a:t>Pour cela, l’équipe marketing cherche à dégager les profils de ses utilisateurs, pour mettre en place des stratégies ciblées : </a:t>
            </a:r>
            <a:endParaRPr sz="1400">
              <a:solidFill>
                <a:srgbClr val="008787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8787"/>
              </a:buClr>
              <a:buSzPts val="1400"/>
              <a:buChar char="-"/>
            </a:pPr>
            <a:r>
              <a:rPr b="1" lang="fr" sz="1400">
                <a:solidFill>
                  <a:srgbClr val="008787"/>
                </a:solidFill>
              </a:rPr>
              <a:t>les membres annuels </a:t>
            </a:r>
            <a:endParaRPr b="1" sz="1400">
              <a:solidFill>
                <a:srgbClr val="00878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8787"/>
              </a:buClr>
              <a:buSzPts val="1400"/>
              <a:buChar char="-"/>
            </a:pPr>
            <a:r>
              <a:rPr b="1" lang="fr" sz="1400">
                <a:solidFill>
                  <a:srgbClr val="008787"/>
                </a:solidFill>
              </a:rPr>
              <a:t>et les cyclistes occasionnels</a:t>
            </a:r>
            <a:endParaRPr sz="1400">
              <a:solidFill>
                <a:srgbClr val="0087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008787"/>
                </a:solidFill>
              </a:rPr>
              <a:t>Les objectifs sont de </a:t>
            </a:r>
            <a:r>
              <a:rPr b="1" lang="fr" sz="1400">
                <a:solidFill>
                  <a:srgbClr val="008787"/>
                </a:solidFill>
              </a:rPr>
              <a:t>convertir les cyclistes occasionnels en abonnés annuels</a:t>
            </a:r>
            <a:r>
              <a:rPr lang="fr" sz="1400">
                <a:solidFill>
                  <a:srgbClr val="008787"/>
                </a:solidFill>
              </a:rPr>
              <a:t>, à travers une analyse de données approfondie et des recommandations marketing adaptées et développer les installations de stations stratégiquement.</a:t>
            </a:r>
            <a:endParaRPr sz="1400">
              <a:solidFill>
                <a:srgbClr val="0087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icons8-vélo-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25" y="1507250"/>
            <a:ext cx="354125" cy="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icons8-vélo-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25" y="2444700"/>
            <a:ext cx="354125" cy="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icons8-vélo-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25" y="3551650"/>
            <a:ext cx="354125" cy="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20250729_0031_Logo Cyclistic_simple_compose_01k19jgn5tebw8e2hbrza0fsh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475" y="480163"/>
            <a:ext cx="502426" cy="5024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8787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Méthodologie</a:t>
            </a:r>
            <a:endParaRPr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681450" y="1419350"/>
            <a:ext cx="77811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787"/>
              </a:buClr>
              <a:buSzPts val="1800"/>
              <a:buChar char="★"/>
            </a:pPr>
            <a:r>
              <a:rPr lang="fr">
                <a:solidFill>
                  <a:srgbClr val="008787"/>
                </a:solidFill>
              </a:rPr>
              <a:t>Collecte </a:t>
            </a:r>
            <a:r>
              <a:rPr lang="fr">
                <a:solidFill>
                  <a:srgbClr val="008787"/>
                </a:solidFill>
              </a:rPr>
              <a:t>des données - </a:t>
            </a:r>
            <a:r>
              <a:rPr lang="fr" sz="1100">
                <a:solidFill>
                  <a:srgbClr val="008787"/>
                </a:solidFill>
              </a:rPr>
              <a:t>Extraction des trajets de vélos sur 12 mois via la base publique de Cyclistic</a:t>
            </a:r>
            <a:endParaRPr sz="1100">
              <a:solidFill>
                <a:srgbClr val="008787"/>
              </a:solidFill>
            </a:endParaRPr>
          </a:p>
          <a:p>
            <a:pPr indent="-342900" lvl="0" marL="45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787"/>
              </a:buClr>
              <a:buSzPts val="1800"/>
              <a:buChar char="★"/>
            </a:pPr>
            <a:r>
              <a:rPr lang="fr">
                <a:solidFill>
                  <a:srgbClr val="008787"/>
                </a:solidFill>
              </a:rPr>
              <a:t>Nettoyage &amp; Préparation des données -</a:t>
            </a:r>
            <a:r>
              <a:rPr lang="fr">
                <a:solidFill>
                  <a:srgbClr val="008787"/>
                </a:solidFill>
              </a:rPr>
              <a:t> </a:t>
            </a:r>
            <a:r>
              <a:rPr lang="fr" sz="1100">
                <a:solidFill>
                  <a:srgbClr val="008787"/>
                </a:solidFill>
              </a:rPr>
              <a:t>valeurs aberrantes, manquantes, doublons, création de nouvelles variables, etc.</a:t>
            </a:r>
            <a:endParaRPr sz="1100">
              <a:solidFill>
                <a:srgbClr val="008787"/>
              </a:solidFill>
            </a:endParaRPr>
          </a:p>
          <a:p>
            <a:pPr indent="-342900" lvl="0" marL="45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787"/>
              </a:buClr>
              <a:buSzPts val="1800"/>
              <a:buChar char="★"/>
            </a:pPr>
            <a:r>
              <a:rPr lang="fr">
                <a:solidFill>
                  <a:srgbClr val="008787"/>
                </a:solidFill>
              </a:rPr>
              <a:t>Analyse exploratoire - </a:t>
            </a:r>
            <a:r>
              <a:rPr lang="fr" sz="1100">
                <a:solidFill>
                  <a:srgbClr val="008787"/>
                </a:solidFill>
              </a:rPr>
              <a:t>Comparaison des comportements entre abonnés et usagers occasionnels (durée, fréquence, lieux, horaires…)</a:t>
            </a:r>
            <a:endParaRPr sz="1100">
              <a:solidFill>
                <a:srgbClr val="008787"/>
              </a:solidFill>
            </a:endParaRPr>
          </a:p>
          <a:p>
            <a:pPr indent="-342900" lvl="0" marL="45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787"/>
              </a:buClr>
              <a:buSzPts val="1800"/>
              <a:buChar char="★"/>
            </a:pPr>
            <a:r>
              <a:rPr lang="fr">
                <a:solidFill>
                  <a:srgbClr val="008787"/>
                </a:solidFill>
              </a:rPr>
              <a:t>Visualisation des résultats - </a:t>
            </a:r>
            <a:r>
              <a:rPr lang="fr" sz="1100">
                <a:solidFill>
                  <a:srgbClr val="008787"/>
                </a:solidFill>
              </a:rPr>
              <a:t>Graphiques et tableaux synthétiques pour identifier les tendances clés</a:t>
            </a:r>
            <a:endParaRPr sz="1100">
              <a:solidFill>
                <a:srgbClr val="008787"/>
              </a:solidFill>
            </a:endParaRPr>
          </a:p>
          <a:p>
            <a:pPr indent="-342900" lvl="0" marL="45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8787"/>
              </a:buClr>
              <a:buSzPts val="1800"/>
              <a:buChar char="★"/>
            </a:pPr>
            <a:r>
              <a:rPr lang="fr">
                <a:solidFill>
                  <a:srgbClr val="008787"/>
                </a:solidFill>
              </a:rPr>
              <a:t>Interprétation &amp; Recommandations - </a:t>
            </a:r>
            <a:r>
              <a:rPr lang="fr" sz="1100">
                <a:solidFill>
                  <a:srgbClr val="008787"/>
                </a:solidFill>
              </a:rPr>
              <a:t>Insights marketing pour convertir les usagers occasionnels en abonnés annuels</a:t>
            </a:r>
            <a:endParaRPr sz="1100">
              <a:solidFill>
                <a:srgbClr val="008787"/>
              </a:solidFill>
            </a:endParaRPr>
          </a:p>
        </p:txBody>
      </p:sp>
      <p:pic>
        <p:nvPicPr>
          <p:cNvPr id="73" name="Google Shape;73;p15" title="icons8-python-100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100" y="499525"/>
            <a:ext cx="463700" cy="4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icons8-power-bi-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075" y="499525"/>
            <a:ext cx="463700" cy="4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20250729_0031_Logo Cyclistic_simple_compose_01k19jgn5tebw8e2hbrza0fsh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4000" y="4524638"/>
            <a:ext cx="502426" cy="5024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8787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Analyse des profils clients</a:t>
            </a:r>
            <a:endParaRPr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2603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8787"/>
                </a:solidFill>
              </a:rPr>
              <a:t>Profil Casual</a:t>
            </a:r>
            <a:endParaRPr sz="13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615325" y="1152475"/>
            <a:ext cx="421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DD5F9E"/>
                </a:solidFill>
              </a:rPr>
              <a:t>Profil Member</a:t>
            </a:r>
            <a:endParaRPr>
              <a:solidFill>
                <a:srgbClr val="DD5F9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1099050" y="1689375"/>
            <a:ext cx="3473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Classic bike(62%), Electric bike (23%), Docked bike (15%)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359200" y="1703463"/>
            <a:ext cx="3473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Classic bike (78%), Electric bike (22%)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5" name="Google Shape;85;p16" title="icons8-bicycle-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0" y="1717425"/>
            <a:ext cx="265775" cy="2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title="icons8-bicycle-64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49" y="1717436"/>
            <a:ext cx="265775" cy="26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icons8-calendar-5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100" y="2158850"/>
            <a:ext cx="265775" cy="2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icons8-calendar-50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3450" y="2158850"/>
            <a:ext cx="265775" cy="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099050" y="2109625"/>
            <a:ext cx="342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Week-ends + vendredi | Eté (courbe en pic)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359200" y="2120275"/>
            <a:ext cx="3473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Week days | </a:t>
            </a:r>
            <a:r>
              <a:rPr lang="fr" sz="1000">
                <a:solidFill>
                  <a:schemeClr val="dk2"/>
                </a:solidFill>
              </a:rPr>
              <a:t>Eté (courbe en cloche étendue)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1" name="Google Shape;91;p16" title="icons8-distance-4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100" y="2600275"/>
            <a:ext cx="265775" cy="2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icons8-distance-48 (1)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23450" y="2586300"/>
            <a:ext cx="265775" cy="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099050" y="2529875"/>
            <a:ext cx="342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Distances moyennes un peu plus longues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380800" y="2473825"/>
            <a:ext cx="3429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Distances moyennes plus courtes pour voyager rapidement sans trafic automobile, trajets réguliers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5" name="Google Shape;95;p16" title="icons8-clock-50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100" y="3041700"/>
            <a:ext cx="265775" cy="2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title="icons8-clock-50 (1)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3450" y="3013750"/>
            <a:ext cx="265775" cy="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099050" y="3000775"/>
            <a:ext cx="342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Fin d’après-midis et soirées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5380800" y="2992438"/>
            <a:ext cx="342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Horaires de travail : 8h - 12h - 17h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9" name="Google Shape;99;p16" title="icons8-confetti-50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100" y="3483125"/>
            <a:ext cx="265775" cy="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1099050" y="3433930"/>
            <a:ext cx="34299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Utilisation liée à un contexte de sorties culturelles ou de loisirs, période estivale.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01" name="Google Shape;101;p16" title="icons8-briefcase-64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23450" y="3441200"/>
            <a:ext cx="265775" cy="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5380800" y="3398713"/>
            <a:ext cx="342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Utilisation liée au domaine professionnel ou scolaire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03" name="Google Shape;103;p16" title="icons8-banknotes-50.png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0100" y="4009513"/>
            <a:ext cx="265775" cy="2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title="icons8-banknotes-50 (1).pn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23450" y="4021050"/>
            <a:ext cx="265775" cy="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1099050" y="3891925"/>
            <a:ext cx="342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La rentabilité coût/durée semble plus intéressante sur des trajets + longs. La liberté de ne payer que ce qui consommé convient davantage.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402525" y="3884100"/>
            <a:ext cx="3429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La régularité d’utilisation sur de plus petites distances permet une </a:t>
            </a:r>
            <a:r>
              <a:rPr lang="fr" sz="1000">
                <a:solidFill>
                  <a:schemeClr val="dk2"/>
                </a:solidFill>
              </a:rPr>
              <a:t>tranquillité</a:t>
            </a:r>
            <a:r>
              <a:rPr lang="fr" sz="1000">
                <a:solidFill>
                  <a:schemeClr val="dk2"/>
                </a:solidFill>
              </a:rPr>
              <a:t> quant au coût puisqu’il s’agit d’un abonnement et non d’un coût/trajet.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07" name="Google Shape;107;p16" title="20250729_0031_Logo Cyclistic_simple_compose_01k19jgn5tebw8e2hbrza0fshw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80475" y="480163"/>
            <a:ext cx="502426" cy="5024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152475"/>
            <a:ext cx="8520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008787"/>
                </a:solidFill>
              </a:rPr>
              <a:t>Nouvelle Formule Abonnement </a:t>
            </a:r>
            <a:r>
              <a:rPr b="1" lang="fr" sz="1600" u="sng">
                <a:solidFill>
                  <a:srgbClr val="008787"/>
                </a:solidFill>
              </a:rPr>
              <a:t>: </a:t>
            </a:r>
            <a:endParaRPr b="1" sz="1600" u="sng">
              <a:solidFill>
                <a:srgbClr val="00878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Offre adaptée aux usagers du week-end (vendredi à dimanche)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Tarif réduit en semaine pour inciter à une utilisation régulière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Communication sur le confort (vélo électrique) et la souplesse des trajets</a:t>
            </a:r>
            <a:endParaRPr sz="1200"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8787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Stratégies</a:t>
            </a:r>
            <a:endParaRPr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2380200"/>
            <a:ext cx="8520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008787"/>
                </a:solidFill>
              </a:rPr>
              <a:t>Nouvelles localisations de Stations :</a:t>
            </a:r>
            <a:r>
              <a:rPr b="1" lang="fr" sz="1600">
                <a:solidFill>
                  <a:srgbClr val="008787"/>
                </a:solidFill>
              </a:rPr>
              <a:t> </a:t>
            </a:r>
            <a:endParaRPr b="1" sz="1600">
              <a:solidFill>
                <a:srgbClr val="00878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Déployer des stations à proximité des </a:t>
            </a:r>
            <a:r>
              <a:rPr b="1" lang="fr" sz="1200"/>
              <a:t>lieux culturels</a:t>
            </a:r>
            <a:r>
              <a:rPr lang="fr" sz="1200"/>
              <a:t> : cinémas, musées, parcs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Cibler les zones à forte densité commerciale : restaurants, bars, centres commerciaux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Prioriser les quartiers à forte fréquentation en week-end</a:t>
            </a:r>
            <a:endParaRPr sz="1200"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3617400"/>
            <a:ext cx="8520600" cy="1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008787"/>
                </a:solidFill>
              </a:rPr>
              <a:t>Partenariats &amp; Campagnes numériques</a:t>
            </a:r>
            <a:r>
              <a:rPr b="1" lang="fr" sz="1600" u="sng">
                <a:solidFill>
                  <a:srgbClr val="008787"/>
                </a:solidFill>
              </a:rPr>
              <a:t> :</a:t>
            </a:r>
            <a:r>
              <a:rPr b="1" lang="fr" sz="1600">
                <a:solidFill>
                  <a:srgbClr val="008787"/>
                </a:solidFill>
              </a:rPr>
              <a:t> </a:t>
            </a:r>
            <a:endParaRPr b="1" sz="1600">
              <a:solidFill>
                <a:srgbClr val="008787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400"/>
              <a:t>Publicités ciblées sur des sites fréquentés par les usagers occasionnels (cinémas, loisirs, food apps)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400"/>
              <a:t>Partenariats événementiels : festivals, compétitions sportives, concerts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400"/>
              <a:t>Offres croisées avec des établissements partenaires (réductions dans les restaurants ou cinémas pour les abonnés)</a:t>
            </a:r>
            <a:endParaRPr sz="1400"/>
          </a:p>
        </p:txBody>
      </p:sp>
      <p:pic>
        <p:nvPicPr>
          <p:cNvPr id="116" name="Google Shape;116;p17" title="20250729_0031_Logo Cyclistic_simple_compose_01k19jgn5tebw8e2hbrza0fsh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480163"/>
            <a:ext cx="502426" cy="5024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8787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Dashboard</a:t>
            </a:r>
            <a:endParaRPr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575"/>
            <a:ext cx="681218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49629" t="0"/>
          <a:stretch/>
        </p:blipFill>
        <p:spPr>
          <a:xfrm>
            <a:off x="7030225" y="1130425"/>
            <a:ext cx="1963075" cy="2293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134325" y="3623675"/>
            <a:ext cx="17961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</a:t>
            </a:r>
            <a:r>
              <a:rPr lang="fr" sz="1200">
                <a:solidFill>
                  <a:schemeClr val="dk2"/>
                </a:solidFill>
              </a:rPr>
              <a:t>Couleurs contrastées </a:t>
            </a:r>
            <a:r>
              <a:rPr lang="fr" sz="800">
                <a:solidFill>
                  <a:schemeClr val="dk2"/>
                </a:solidFill>
              </a:rPr>
              <a:t>(adaptées aux daltoniens)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Filtres </a:t>
            </a:r>
            <a:r>
              <a:rPr lang="fr" sz="800">
                <a:solidFill>
                  <a:schemeClr val="dk2"/>
                </a:solidFill>
              </a:rPr>
              <a:t>(adaptés aux besoins)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5" name="Google Shape;125;p18" title="20250729_0031_Logo Cyclistic_simple_compose_01k19jgn5tebw8e2hbrza0fsh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475" y="480163"/>
            <a:ext cx="502426" cy="5024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8787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8787"/>
                </a:solidFill>
                <a:latin typeface="Lexend"/>
                <a:ea typeface="Lexend"/>
                <a:cs typeface="Lexend"/>
                <a:sym typeface="Lexend"/>
              </a:rPr>
              <a:t>Conclusions et pistes complémentaires</a:t>
            </a:r>
            <a:endParaRPr>
              <a:solidFill>
                <a:srgbClr val="0087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152475"/>
            <a:ext cx="85206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L’analyse a permis d’identifier des différences de comportement entre membres et usagers occasionnels (heures, jours, types de trajets, zones).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/>
              <a:t>Des recommandations concrètes ont été proposées pour :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Convertir les usagers occasionnels en abonnés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Développer stratégiquement le réseau de stations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Renforcer la visibilité via des partenariats ciblés</a:t>
            </a:r>
            <a:endParaRPr sz="1200"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2926575"/>
            <a:ext cx="8520600" cy="19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50" u="sng">
                <a:solidFill>
                  <a:srgbClr val="DD5F9E"/>
                </a:solidFill>
              </a:rPr>
              <a:t>Pistes pour aller plus loin</a:t>
            </a:r>
            <a:endParaRPr b="1" sz="1450" u="sng">
              <a:solidFill>
                <a:srgbClr val="DD5F9E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Croiser avec les données clients internes : </a:t>
            </a:r>
            <a:r>
              <a:rPr lang="fr" sz="1100"/>
              <a:t>âge, sexe, situation familiale, catégorie socioprofessionnelle, loisirs, etc.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Mieux cerner les motivations et freins à l’abonnement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300"/>
              <a:t>Intégrer une enquête qualitative pour compléter l’analyse comportementale </a:t>
            </a:r>
            <a:r>
              <a:rPr lang="fr" sz="1100"/>
              <a:t>(sur l’application si existante)</a:t>
            </a:r>
            <a:endParaRPr sz="1100"/>
          </a:p>
        </p:txBody>
      </p:sp>
      <p:pic>
        <p:nvPicPr>
          <p:cNvPr id="133" name="Google Shape;133;p19" title="20250729_0031_Logo Cyclistic_simple_compose_01k19jgn5tebw8e2hbrza0fsh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480163"/>
            <a:ext cx="502426" cy="5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